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9" r:id="rId20"/>
    <p:sldId id="295" r:id="rId21"/>
    <p:sldId id="281" r:id="rId22"/>
    <p:sldId id="283" r:id="rId23"/>
    <p:sldId id="285" r:id="rId24"/>
    <p:sldId id="291" r:id="rId25"/>
    <p:sldId id="293" r:id="rId26"/>
    <p:sldId id="289" r:id="rId27"/>
    <p:sldId id="298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79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62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40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92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5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4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8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3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82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97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96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93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6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24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33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36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AA0C-247C-4E91-825A-D04BF05CBD27}" type="datetimeFigureOut">
              <a:rPr lang="cs-CZ" smtClean="0"/>
              <a:t>17. 8. 2016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AAF2E2-E2C4-432B-B502-F447918B0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66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Dotace poskytované přes MAS Šipka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7" y="547667"/>
            <a:ext cx="2842254" cy="15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cap="all" dirty="0" err="1"/>
              <a:t>Prv</a:t>
            </a:r>
            <a:r>
              <a:rPr lang="cs-CZ" b="1" cap="all" dirty="0"/>
              <a:t> – obnova krajiny a její využití (protipovodňová opatření)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err="1"/>
              <a:t>Fiche</a:t>
            </a:r>
            <a:r>
              <a:rPr lang="cs-CZ" sz="2200" u="sng" dirty="0"/>
              <a:t>: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/>
              <a:t>Realizace preventivních opatření před povodňovými situacemi</a:t>
            </a:r>
            <a:r>
              <a:rPr lang="cs-CZ" sz="2200" dirty="0" smtClean="0"/>
              <a:t>.  500 tis. Kč</a:t>
            </a:r>
            <a:endParaRPr lang="cs-CZ" sz="22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200" u="sng" dirty="0"/>
              <a:t>Příjemci: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Soukromí a veřejní držitelé lesů a jiné soukromoprávní a veřejnoprávní subjekty a jejich sdružení.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Výše způsobilých výdajů 50 tis. Kč – 5 mil. </a:t>
            </a:r>
            <a:r>
              <a:rPr lang="cs-CZ" sz="2200" dirty="0" smtClean="0"/>
              <a:t>Kč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Dotace 100 %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92" y="4785614"/>
            <a:ext cx="3679105" cy="178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80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cap="all" dirty="0" err="1"/>
              <a:t>Prv</a:t>
            </a:r>
            <a:r>
              <a:rPr lang="cs-CZ" b="1" cap="all" dirty="0"/>
              <a:t> – obnova krajiny a její využití (protipovodňová opatření)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 smtClean="0"/>
              <a:t>Oblasti podpory:</a:t>
            </a:r>
          </a:p>
          <a:p>
            <a:r>
              <a:rPr lang="cs-CZ" sz="2200" dirty="0" smtClean="0"/>
              <a:t>Podpora </a:t>
            </a:r>
            <a:r>
              <a:rPr lang="cs-CZ" sz="2200" dirty="0"/>
              <a:t>projektů na retenci vody (retenční nádrže nebo opatření na zpomalení odtoku vody, snížení odnosu splavenin zpomalením rychlosti vody pomocí hrazení bystřin nebo stabilizací strží.</a:t>
            </a:r>
          </a:p>
          <a:p>
            <a:endParaRPr lang="cs-CZ" sz="2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200" dirty="0"/>
              <a:t>Protipovodňová opatření na drobných vodních tocích a v jejich povodí (zábrany sesuvů půdy, sanace erozních rýh</a:t>
            </a:r>
            <a:r>
              <a:rPr lang="cs-CZ" sz="2200" dirty="0" smtClean="0"/>
              <a:t>).</a:t>
            </a:r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07" y="4194495"/>
            <a:ext cx="3506961" cy="229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68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PRV – OBNOVA KRAJINY A JEJÍ VYUŽITÍ (NEPRODUKTIVNÍ INVESTICE V LESE)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u="sng" dirty="0" err="1"/>
              <a:t>Fiche</a:t>
            </a:r>
            <a:r>
              <a:rPr lang="cs-CZ" sz="2400" u="sng" dirty="0"/>
              <a:t>: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Investice ke zvyšování environmentálních a společenských funkcí lesa podporou činností využívajících společenského potenciálu lesů. – 200 tis. Kč</a:t>
            </a: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u="sng" dirty="0"/>
              <a:t>Příjemci: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Soukromí a veřejní držitelé lesů a jiné soukromoprávní a veřejnoprávní subjekty a jejich sdružení.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Výše způsobilých výdajů 50 tis. Kč – 5 mil. Kč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Dotace 100 %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48" y="2902205"/>
            <a:ext cx="2171464" cy="16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5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336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PRV – OBNOVA KRAJINY A JEJÍ VYUŽITÍ (NEPRODUKTIVNÍ INVESTICE V LESE)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870745"/>
            <a:ext cx="4184035" cy="4170616"/>
          </a:xfrm>
        </p:spPr>
        <p:txBody>
          <a:bodyPr>
            <a:noAutofit/>
          </a:bodyPr>
          <a:lstStyle/>
          <a:p>
            <a:r>
              <a:rPr lang="cs-CZ" sz="2200" dirty="0" smtClean="0"/>
              <a:t>Posílení rekreační funkce lesa (značení, výstavba a rekonstrukce stezek pro turisty do šíře 2 m, značení významných </a:t>
            </a:r>
            <a:r>
              <a:rPr lang="cs-CZ" sz="2200" dirty="0" err="1" smtClean="0"/>
              <a:t>přír</a:t>
            </a:r>
            <a:r>
              <a:rPr lang="cs-CZ" sz="2200" dirty="0" smtClean="0"/>
              <a:t>. prvků výstavba herních a naučných prvků, fitness prvků.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9970" y="1870745"/>
            <a:ext cx="4184034" cy="4170617"/>
          </a:xfrm>
        </p:spPr>
        <p:txBody>
          <a:bodyPr>
            <a:normAutofit/>
          </a:bodyPr>
          <a:lstStyle/>
          <a:p>
            <a:r>
              <a:rPr lang="cs-CZ" sz="2200" dirty="0"/>
              <a:t>Podporovány budou aktivity, které usměrňují návštěvnost území (odpočinková stanoviště, přístřešky, informační tabule, závory)</a:t>
            </a:r>
          </a:p>
          <a:p>
            <a:r>
              <a:rPr lang="cs-CZ" sz="2200" dirty="0"/>
              <a:t>Údržba lesního prostředí (zařízení k odkládání odpadků, zajištění bezpečnosti návštěvníků lesa – mostky, lávky, zábradlí, stupně).</a:t>
            </a:r>
          </a:p>
          <a:p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4E7BB"/>
              </a:clrFrom>
              <a:clrTo>
                <a:srgbClr val="F4E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3" y="4353887"/>
            <a:ext cx="5119235" cy="14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0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244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PRV – VYTVOŘENÍ PRAC. MÍSTA NA VENKOVĚ (LESNICTVÍ)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9131"/>
            <a:ext cx="8596668" cy="46939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err="1"/>
              <a:t>Fiche</a:t>
            </a:r>
            <a:r>
              <a:rPr lang="cs-CZ" sz="2200" u="sng" dirty="0"/>
              <a:t>: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 smtClean="0"/>
              <a:t>Investice do lesnických technologií a do strojů.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Investice k efektivnímu zpracování dřeva.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Výstavba, modernizace dřevozpracujících provozoven včetně technologického vybavení.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500 tis. Kč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Příjemci: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Soukromí držitelé lesů, obce, svazky obcí, malé a střední podniky zaměřené na investice.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/>
              <a:t>Výše způsobilých výdajů 50 tis. Kč – 5 mil. Kč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Dotace </a:t>
            </a:r>
            <a:r>
              <a:rPr lang="cs-CZ" sz="2200" dirty="0" smtClean="0"/>
              <a:t>50 </a:t>
            </a:r>
            <a:r>
              <a:rPr lang="cs-CZ" sz="2200" dirty="0"/>
              <a:t>%</a:t>
            </a:r>
          </a:p>
          <a:p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609600"/>
            <a:ext cx="2311230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9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82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PRV – VYTVOŘENÍ PRAC. MÍSTA NA VENKOVĚ (LESNICTVÍ)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698171"/>
            <a:ext cx="9398483" cy="3117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 smtClean="0"/>
              <a:t>Oblasti podpory:</a:t>
            </a:r>
          </a:p>
          <a:p>
            <a:r>
              <a:rPr lang="cs-CZ" sz="2200" dirty="0" smtClean="0"/>
              <a:t>Pořízení strojů a technologií pro hospodaření na lesních pozemcích (stroje pro obnovu, výchovu, těžbu, zpracování </a:t>
            </a:r>
            <a:r>
              <a:rPr lang="cs-CZ" sz="2200" dirty="0" err="1" smtClean="0"/>
              <a:t>potěžebních</a:t>
            </a:r>
            <a:r>
              <a:rPr lang="cs-CZ" sz="2200" dirty="0" smtClean="0"/>
              <a:t> zbytků, stroje pro přípravu půdy před zalesněním, pro školkařskou činnost).</a:t>
            </a:r>
          </a:p>
          <a:p>
            <a:r>
              <a:rPr lang="cs-CZ" sz="2200" dirty="0" smtClean="0"/>
              <a:t>Výstavba, modernizace dřevozpracujících provozoven + technologické vybavení.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63" y="3857849"/>
            <a:ext cx="4040778" cy="269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76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39" y="3560003"/>
            <a:ext cx="7766936" cy="1646302"/>
          </a:xfrm>
        </p:spPr>
        <p:txBody>
          <a:bodyPr/>
          <a:lstStyle/>
          <a:p>
            <a:pPr algn="ctr"/>
            <a:r>
              <a:rPr lang="cs-CZ" dirty="0" smtClean="0"/>
              <a:t>Dotace poskytované přímo z jednotlivých OP </a:t>
            </a:r>
            <a:br>
              <a:rPr lang="cs-CZ" dirty="0" smtClean="0"/>
            </a:br>
            <a:r>
              <a:rPr lang="cs-CZ" dirty="0" smtClean="0"/>
              <a:t>mimo MAS Šipka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7" y="547667"/>
            <a:ext cx="2842254" cy="15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5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 err="1" smtClean="0"/>
              <a:t>iROP</a:t>
            </a:r>
            <a:r>
              <a:rPr lang="cs-CZ" b="1" cap="all" dirty="0" smtClean="0"/>
              <a:t> </a:t>
            </a:r>
            <a:r>
              <a:rPr lang="cs-CZ" b="1" cap="all" dirty="0"/>
              <a:t>– </a:t>
            </a:r>
            <a:r>
              <a:rPr lang="cs-CZ" dirty="0"/>
              <a:t>IZS </a:t>
            </a:r>
            <a:r>
              <a:rPr lang="cs-CZ" dirty="0" smtClean="0"/>
              <a:t>| HZSCR přes kraje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Oblasti podpory:</a:t>
            </a:r>
            <a:endParaRPr lang="cs-CZ" sz="2200" u="sng" dirty="0"/>
          </a:p>
          <a:p>
            <a:pPr>
              <a:lnSpc>
                <a:spcPct val="100000"/>
              </a:lnSpc>
            </a:pPr>
            <a:r>
              <a:rPr lang="cs-CZ" sz="2200" dirty="0" smtClean="0"/>
              <a:t>Technika pro IZS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Stanice IZS (rekonstrukce a stavba)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Vzdělávací a výcviková střediska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Min. výše </a:t>
            </a:r>
            <a:r>
              <a:rPr lang="cs-CZ" sz="2200" dirty="0"/>
              <a:t>způsobilých </a:t>
            </a:r>
            <a:r>
              <a:rPr lang="cs-CZ" sz="2200" dirty="0" smtClean="0"/>
              <a:t>výdajů - 1mil. Kč,-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90% pro kraje a obce</a:t>
            </a:r>
            <a:endParaRPr lang="cs-CZ" sz="2200" dirty="0"/>
          </a:p>
          <a:p>
            <a:endParaRPr lang="cs-CZ" dirty="0" smtClean="0"/>
          </a:p>
          <a:p>
            <a:r>
              <a:rPr lang="cs-CZ" dirty="0" smtClean="0"/>
              <a:t>Další možnosti přes HZSČR </a:t>
            </a:r>
            <a:endParaRPr lang="cs-CZ" dirty="0"/>
          </a:p>
        </p:txBody>
      </p:sp>
      <p:pic>
        <p:nvPicPr>
          <p:cNvPr id="1026" name="Picture 2" descr="http://www.bory.cz/images/stories/spolky_a_sdruzeni/has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32" y="3866053"/>
            <a:ext cx="2077547" cy="20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5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 smtClean="0"/>
              <a:t> </a:t>
            </a:r>
            <a:r>
              <a:rPr lang="cs-CZ" b="1" cap="all" dirty="0"/>
              <a:t>– </a:t>
            </a:r>
            <a:r>
              <a:rPr lang="cs-CZ" dirty="0"/>
              <a:t>Sociální integrace |KODUS a podporované byty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u="sng" dirty="0"/>
              <a:t>Oblasti podpory:</a:t>
            </a:r>
          </a:p>
          <a:p>
            <a:pPr marL="0" indent="0">
              <a:buNone/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regenerace sídlišť – regenerace veřejného prostranství </a:t>
            </a:r>
            <a:r>
              <a:rPr lang="cs-CZ" sz="2000" dirty="0" smtClean="0"/>
              <a:t>sídliště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podporované </a:t>
            </a:r>
            <a:r>
              <a:rPr lang="cs-CZ" sz="2000" b="1" dirty="0"/>
              <a:t>byty (pečovatelské byty, vstupní byty, komunitní domy seniorů) – vznik bytů sloužících k poskytování sociálního bydlení pro osoby, které mají ztížený přístup k bydlení v důsledku zvláštních potřeb vyplývajících z jejich nepříznivé </a:t>
            </a:r>
            <a:r>
              <a:rPr lang="cs-CZ" sz="2000" b="1" dirty="0" smtClean="0"/>
              <a:t>situace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olověné </a:t>
            </a:r>
            <a:r>
              <a:rPr lang="cs-CZ" sz="2000" dirty="0"/>
              <a:t>rozvody – výměna domovních olověných </a:t>
            </a:r>
            <a:r>
              <a:rPr lang="cs-CZ" sz="2000" dirty="0" smtClean="0"/>
              <a:t>rozvodů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bytové </a:t>
            </a:r>
            <a:r>
              <a:rPr lang="cs-CZ" sz="2000" dirty="0"/>
              <a:t>domy bez bariér – odstranění bariér při vstupu do domu a do výtahu a výstavbu výtahů v domech, kromě vertikální </a:t>
            </a:r>
            <a:r>
              <a:rPr lang="cs-CZ" sz="2000" dirty="0" smtClean="0"/>
              <a:t>plošiny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až 100 %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Nejbližší vyhlášení výzvy – říjen 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1" dirty="0" smtClean="0"/>
              <a:t>Plánujeme představit pouze program podporované byty, v případě zájmu i o další oblasti nám prosím napište </a:t>
            </a:r>
            <a:r>
              <a:rPr lang="cs-CZ" sz="2200" b="1" dirty="0"/>
              <a:t>v</a:t>
            </a:r>
            <a:r>
              <a:rPr lang="cs-CZ" sz="2200" b="1" dirty="0" smtClean="0"/>
              <a:t>aše záměry.</a:t>
            </a:r>
            <a:endParaRPr lang="cs-CZ" sz="2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55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 smtClean="0"/>
              <a:t>OP ŽP – </a:t>
            </a:r>
            <a:r>
              <a:rPr lang="cs-CZ" dirty="0" smtClean="0"/>
              <a:t>zateplování veřejných budov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Oblast podpory:</a:t>
            </a:r>
            <a:endParaRPr lang="cs-CZ" sz="2200" u="sng" dirty="0"/>
          </a:p>
          <a:p>
            <a:pPr>
              <a:lnSpc>
                <a:spcPct val="100000"/>
              </a:lnSpc>
            </a:pPr>
            <a:r>
              <a:rPr lang="cs-CZ" sz="2400" dirty="0"/>
              <a:t>S</a:t>
            </a:r>
            <a:r>
              <a:rPr lang="cs-CZ" sz="2400" dirty="0" smtClean="0"/>
              <a:t>nížit </a:t>
            </a:r>
            <a:r>
              <a:rPr lang="cs-CZ" sz="2400" dirty="0"/>
              <a:t>konečnou spotřebu energie a snížit spotřebu neobnovitelné primární energie prostřednictvím využití lokálních obnovitelných zdrojů ve veřejných budovách.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Snížit energetickou náročnost veřejných budov a zvýšit využití obnovitelných zdrojů energie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Dosáhnout vysokého energetického standardu nových veřejných budov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40% + možnost finančního nástroje – dotovaný úvěr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38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IROP -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9409"/>
            <a:ext cx="8596668" cy="4371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/>
              <a:t>Opatření</a:t>
            </a:r>
            <a:r>
              <a:rPr lang="cs-CZ" sz="2200" dirty="0"/>
              <a:t>: </a:t>
            </a:r>
            <a:endParaRPr lang="cs-CZ" sz="2200" dirty="0" smtClean="0"/>
          </a:p>
          <a:p>
            <a:r>
              <a:rPr lang="cs-CZ" sz="2200" dirty="0" smtClean="0"/>
              <a:t>Telematika – 1 mil. Kč</a:t>
            </a:r>
            <a:endParaRPr lang="cs-CZ" sz="2200" dirty="0"/>
          </a:p>
          <a:p>
            <a:r>
              <a:rPr lang="cs-CZ" sz="2200" dirty="0" err="1" smtClean="0"/>
              <a:t>Cyklo</a:t>
            </a:r>
            <a:r>
              <a:rPr lang="cs-CZ" sz="2200" dirty="0"/>
              <a:t>, in-line a pěší stezky a </a:t>
            </a:r>
            <a:r>
              <a:rPr lang="cs-CZ" sz="2200" dirty="0" smtClean="0"/>
              <a:t>trasy – 6,4 mil. Kč</a:t>
            </a:r>
            <a:endParaRPr lang="cs-CZ" sz="2200" dirty="0"/>
          </a:p>
          <a:p>
            <a:r>
              <a:rPr lang="cs-CZ" sz="2200" dirty="0" smtClean="0"/>
              <a:t>Bezpečnost </a:t>
            </a:r>
            <a:r>
              <a:rPr lang="cs-CZ" sz="2200" dirty="0"/>
              <a:t>– výstavba a rekonstrukce chodníků </a:t>
            </a:r>
            <a:r>
              <a:rPr lang="cs-CZ" sz="2200" dirty="0" smtClean="0"/>
              <a:t>– 1 mil. Kč</a:t>
            </a:r>
            <a:endParaRPr lang="cs-CZ" sz="2200" dirty="0"/>
          </a:p>
          <a:p>
            <a:pPr marL="0" indent="0">
              <a:buNone/>
            </a:pPr>
            <a:r>
              <a:rPr lang="cs-CZ" sz="2200" u="sng" dirty="0" smtClean="0"/>
              <a:t>Příjemci:</a:t>
            </a:r>
          </a:p>
          <a:p>
            <a:r>
              <a:rPr lang="cs-CZ" sz="2200" dirty="0"/>
              <a:t>K</a:t>
            </a:r>
            <a:r>
              <a:rPr lang="cs-CZ" sz="2200" dirty="0" smtClean="0"/>
              <a:t>raje</a:t>
            </a:r>
            <a:r>
              <a:rPr lang="cs-CZ" sz="2200" dirty="0"/>
              <a:t>, obce, dobrovolné svazky obcí, organizace zřizované nebo zakládané </a:t>
            </a:r>
            <a:r>
              <a:rPr lang="cs-CZ" sz="2200" dirty="0" smtClean="0"/>
              <a:t>obcemi,…</a:t>
            </a:r>
          </a:p>
          <a:p>
            <a:endParaRPr lang="cs-CZ" sz="2200" dirty="0"/>
          </a:p>
          <a:p>
            <a:r>
              <a:rPr lang="cs-CZ" sz="2200" dirty="0" smtClean="0"/>
              <a:t>Dotace 90 %</a:t>
            </a: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50" y="189568"/>
            <a:ext cx="2881152" cy="21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/>
              <a:t>OP </a:t>
            </a:r>
            <a:r>
              <a:rPr lang="cs-CZ" b="1" cap="all" dirty="0" smtClean="0"/>
              <a:t>ŽP – energetické úspory v bytových domech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Oblast podpory:</a:t>
            </a: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Snížení energetické náročnosti bytových </a:t>
            </a:r>
            <a:r>
              <a:rPr lang="cs-CZ" sz="2200" dirty="0" smtClean="0"/>
              <a:t>domů</a:t>
            </a: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dle formy žadatele – </a:t>
            </a:r>
            <a:r>
              <a:rPr lang="cs-CZ" sz="2200" b="1" dirty="0" smtClean="0"/>
              <a:t>obce31,5% nebo 42% </a:t>
            </a:r>
            <a:r>
              <a:rPr lang="cs-CZ" sz="2200" dirty="0" smtClean="0"/>
              <a:t>dle dosažené úspory dodané energie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Nutnost vyhotovení energetického posudku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Výzva vypsaná od 15.7.2016 do 30.11.2017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72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 err="1" smtClean="0"/>
              <a:t>iROP</a:t>
            </a:r>
            <a:r>
              <a:rPr lang="cs-CZ" b="1" cap="all" dirty="0" smtClean="0"/>
              <a:t> </a:t>
            </a:r>
            <a:r>
              <a:rPr lang="cs-CZ" b="1" cap="all" dirty="0"/>
              <a:t>– </a:t>
            </a:r>
            <a:r>
              <a:rPr lang="cs-CZ" dirty="0"/>
              <a:t>Infrastruktura pro předškolní </a:t>
            </a:r>
            <a:r>
              <a:rPr lang="cs-CZ" dirty="0" smtClean="0"/>
              <a:t>vzdělávání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odporované aktivity jsou stavby a stavební práce spojené s výstavbou nové infrastruktury vč. inženýrských sítí, stavební úpravy stávající infrastruktury (včetně zabezpečení bezbariérovosti), nákup budov, pořízení vybavení budov a učeben, pořízení kompenzačních pomůcek. Podpora může být poskytnuta na zvýšení kapacity těchto zařízení: mateřské školy, dětské skupiny, služby péče o děti, spolky zajišťující péči o děti do 3 let a předškolní vzdělávání dětí (např. lesní školky, mateřská centra, předškolní kluby</a:t>
            </a:r>
            <a:r>
              <a:rPr lang="cs-CZ" dirty="0" smtClean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Min. výše </a:t>
            </a:r>
            <a:r>
              <a:rPr lang="cs-CZ" sz="2200" dirty="0"/>
              <a:t>způsobilých </a:t>
            </a:r>
            <a:r>
              <a:rPr lang="cs-CZ" sz="2200" dirty="0" smtClean="0"/>
              <a:t>výdajů – 750tis. Kč,-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90% (85% - 100% dle žadatele)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endParaRPr lang="cs-CZ" dirty="0"/>
          </a:p>
        </p:txBody>
      </p:sp>
      <p:pic>
        <p:nvPicPr>
          <p:cNvPr id="4" name="Picture 2" descr="http://www.nazeleno.cz/Files/FckGallery/Dotaceoddubna09.zip/dum_energetickeusp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92" y="4010583"/>
            <a:ext cx="2011993" cy="164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4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 smtClean="0"/>
              <a:t>IROP - Kultura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Podporované aktivity:</a:t>
            </a:r>
            <a:endParaRPr lang="cs-CZ" sz="22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Revitalizace vybraných památek </a:t>
            </a:r>
            <a:r>
              <a:rPr lang="cs-CZ" sz="2200" i="1" dirty="0" smtClean="0"/>
              <a:t>(Dotace na revitalizaci památek, pietních míst, atd. je možné čerpat od více poskytovatelů. Pokud máte zájem o detailní analýzu, zašlete nám prosím přesnou specifikaci památky).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Knihovny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Muzea</a:t>
            </a: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r>
              <a:rPr lang="cs-CZ" b="1" dirty="0" smtClean="0"/>
              <a:t>Na vyžádání Vám připravíme informace přímo na Váš vybraný záměr. Jedná se o výzvy s mnoha specifikacemi a mnoho projektů neprojde hodnocením.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0092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 smtClean="0"/>
              <a:t>OP ŽP – čistota vody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Oblasti podpory:</a:t>
            </a: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Snížení množství vypouštěného znečištění do povrchových i podzemních vod z komunálních zdrojů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Dodávky pitné vody v odpovídající jakosti a množství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Povodňová ochrana </a:t>
            </a:r>
            <a:r>
              <a:rPr lang="cs-CZ" sz="2200" dirty="0" err="1" smtClean="0"/>
              <a:t>intravilánu</a:t>
            </a: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Preventivní protipovodňová </a:t>
            </a:r>
            <a:r>
              <a:rPr lang="cs-CZ" sz="2200" dirty="0" smtClean="0"/>
              <a:t>opatření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dle zvolené oblasti podpory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/>
              <a:t>Prosím napište nám o které z následujících podpor byste se rádi dozvěděli podrobné informace. U ostatních zmíníme základní informace.</a:t>
            </a:r>
            <a:endParaRPr lang="cs-CZ" sz="2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61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/>
              <a:t>OP </a:t>
            </a:r>
            <a:r>
              <a:rPr lang="cs-CZ" b="1" cap="all" dirty="0" smtClean="0"/>
              <a:t>ŽP – zpracování odpadu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Oblasti podpory:</a:t>
            </a:r>
            <a:endParaRPr lang="cs-CZ" sz="2200" u="sng" dirty="0"/>
          </a:p>
          <a:p>
            <a:pPr>
              <a:lnSpc>
                <a:spcPct val="100000"/>
              </a:lnSpc>
            </a:pPr>
            <a:r>
              <a:rPr lang="cs-CZ" sz="2200" dirty="0" smtClean="0"/>
              <a:t>Zvýšení podílu materiálového energetického využití odpadů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Rekultivace starých skládek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Dokončení inventarizace staré ekologické zátěže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Snížení environmentálních rizik a rozvíjení systémů jejich </a:t>
            </a:r>
            <a:r>
              <a:rPr lang="cs-CZ" sz="2200" dirty="0" smtClean="0"/>
              <a:t>řízení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Dotace dle zvolené oblasti podpory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/>
              <a:t>Prosím napište nám o které z následujících podpor byste se rádi dozvěděli podrobné informace. U ostatních zmíníme základní informace.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68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/>
              <a:t>OP </a:t>
            </a:r>
            <a:r>
              <a:rPr lang="cs-CZ" b="1" cap="all" dirty="0" smtClean="0"/>
              <a:t>ŽP – ochrana přírody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/>
              <a:t>Oblasti podpory: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Zajištění příznivého stavu předmětu ochrany národně významných chráněných území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Posílení Biodiverzity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Posílení přirozené funkce krajiny – zadržení vody v krajině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Zlepšení kvality prostředí v sídlech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/>
              <a:t>Prosím napište nám o které z následujících podpor byste se rádi dozvěděli podrobné informace. U ostatních zmíníme základní 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59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OPŽP - Opatření </a:t>
            </a:r>
            <a:r>
              <a:rPr lang="cs-CZ" dirty="0"/>
              <a:t>proti </a:t>
            </a:r>
            <a:r>
              <a:rPr lang="cs-CZ" dirty="0" smtClean="0"/>
              <a:t>suchu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smtClean="0"/>
              <a:t>Oblast podpory: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Průzkum, posílení a budování zdrojů pitné vody – jedná se o projekty v místech, kde je vody/kvalitní vody nedostatek, nebo se nedostatek očekává. (Nelze podpořit vrty v plánovaných zástavbách)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Výzva vypsána od 11.7.2016 – 30.7.2017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100tis. – 3mil. Kč,-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60% - 80%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65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/>
          </a:bodyPr>
          <a:lstStyle/>
          <a:p>
            <a:pPr algn="ctr"/>
            <a:r>
              <a:rPr lang="cs-CZ"/>
              <a:t>Veřejné osvětlení -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946247"/>
            <a:ext cx="8978394" cy="2206304"/>
          </a:xfrm>
        </p:spPr>
        <p:txBody>
          <a:bodyPr/>
          <a:lstStyle/>
          <a:p>
            <a:pPr marL="0" indent="0">
              <a:buNone/>
            </a:pPr>
            <a:r>
              <a:rPr lang="cs-CZ" sz="2200" u="sng" dirty="0" smtClean="0"/>
              <a:t>Program na výměnu VO v obcích a městech</a:t>
            </a:r>
            <a:endParaRPr lang="cs-CZ" sz="2200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9968" y="2583922"/>
            <a:ext cx="4184034" cy="3880773"/>
          </a:xfrm>
        </p:spPr>
        <p:txBody>
          <a:bodyPr/>
          <a:lstStyle/>
          <a:p>
            <a:r>
              <a:rPr lang="cs-CZ" dirty="0" smtClean="0"/>
              <a:t>Rozpočet pro rok 2016 byl 80mil. Kč ale podané žádosti několikanásobně převýšili alokaci</a:t>
            </a:r>
          </a:p>
          <a:p>
            <a:r>
              <a:rPr lang="cs-CZ" dirty="0" smtClean="0"/>
              <a:t>Šanci mají projekty s optimálně nastavenými úsporami oproti výši investice</a:t>
            </a:r>
          </a:p>
          <a:p>
            <a:r>
              <a:rPr lang="cs-CZ" dirty="0" smtClean="0"/>
              <a:t>V ideálním případě výměna světelných bodů bez dotované výměny sloupů</a:t>
            </a:r>
          </a:p>
          <a:p>
            <a:r>
              <a:rPr lang="cs-CZ" dirty="0" smtClean="0"/>
              <a:t>Nutnost zpracování energetického auditu VO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867" y="2844800"/>
            <a:ext cx="37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Dotace 70%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Maximální výše dotace 2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49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917"/>
          </a:xfrm>
        </p:spPr>
        <p:txBody>
          <a:bodyPr/>
          <a:lstStyle/>
          <a:p>
            <a:r>
              <a:rPr lang="cs-CZ" dirty="0" smtClean="0"/>
              <a:t>IROP -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359017"/>
            <a:ext cx="4184035" cy="443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 smtClean="0"/>
              <a:t>Typy projektů:</a:t>
            </a:r>
          </a:p>
          <a:p>
            <a:r>
              <a:rPr lang="cs-CZ" sz="2200" dirty="0"/>
              <a:t>Zavádění nebo modernizace informačních systémů pro cestující.</a:t>
            </a:r>
          </a:p>
          <a:p>
            <a:r>
              <a:rPr lang="cs-CZ" sz="2200" dirty="0"/>
              <a:t>Rekonstrukce nebo modernizace stezek a jízdních pruhů pro cyklisty a chodce.</a:t>
            </a:r>
          </a:p>
          <a:p>
            <a:r>
              <a:rPr lang="cs-CZ" sz="2200" dirty="0"/>
              <a:t>Doplňkově nutná infrastruktury a odpočívací místa.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1369" y="1359017"/>
            <a:ext cx="6361002" cy="3791823"/>
          </a:xfrm>
        </p:spPr>
        <p:txBody>
          <a:bodyPr>
            <a:normAutofit/>
          </a:bodyPr>
          <a:lstStyle/>
          <a:p>
            <a:r>
              <a:rPr lang="cs-CZ" sz="2200" dirty="0"/>
              <a:t>Rekonstrukce, modernizace a výstavba chodníků podél </a:t>
            </a:r>
            <a:r>
              <a:rPr lang="cs-CZ" sz="2200" dirty="0" smtClean="0"/>
              <a:t>silnic, dále podchodů nebo lávek přes silnice přizpůsobených </a:t>
            </a:r>
            <a:r>
              <a:rPr lang="cs-CZ" sz="2200" dirty="0"/>
              <a:t>osobám s omezenou schopností pohybu a </a:t>
            </a:r>
            <a:r>
              <a:rPr lang="cs-CZ" sz="2200" dirty="0" smtClean="0"/>
              <a:t>orientace.</a:t>
            </a:r>
            <a:endParaRPr lang="cs-CZ" sz="2200" dirty="0"/>
          </a:p>
          <a:p>
            <a:r>
              <a:rPr lang="cs-CZ" sz="2200" dirty="0" smtClean="0"/>
              <a:t>Rekonstrukce</a:t>
            </a:r>
            <a:r>
              <a:rPr lang="cs-CZ" sz="2200" dirty="0"/>
              <a:t>, modernizace a výstavba bezbariérových komunikací pro pěší k zastávkám veřejné hromadné </a:t>
            </a:r>
            <a:r>
              <a:rPr lang="cs-CZ" sz="2200" dirty="0" smtClean="0"/>
              <a:t>dopravy.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79" y="4035105"/>
            <a:ext cx="3795423" cy="252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16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IROP – Rozvoj poskytování soc.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9409"/>
            <a:ext cx="8596668" cy="4371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/>
              <a:t>Opatření</a:t>
            </a:r>
            <a:r>
              <a:rPr lang="cs-CZ" sz="2200" dirty="0"/>
              <a:t>: </a:t>
            </a:r>
          </a:p>
          <a:p>
            <a:r>
              <a:rPr lang="cs-CZ" sz="2200" dirty="0" smtClean="0"/>
              <a:t>Komunitní centra a poskytování sociálních služeb – 9 mil. Kč</a:t>
            </a:r>
            <a:endParaRPr lang="cs-CZ" sz="2200" dirty="0"/>
          </a:p>
          <a:p>
            <a:r>
              <a:rPr lang="cs-CZ" sz="2200" dirty="0" smtClean="0"/>
              <a:t>Vzdělávací centra – 9 mil. Kč</a:t>
            </a:r>
            <a:endParaRPr lang="cs-CZ" sz="2200" dirty="0"/>
          </a:p>
          <a:p>
            <a:pPr marL="0" indent="0">
              <a:spcAft>
                <a:spcPts val="600"/>
              </a:spcAft>
              <a:buNone/>
            </a:pPr>
            <a:r>
              <a:rPr lang="cs-CZ" sz="2200" u="sng" dirty="0" smtClean="0"/>
              <a:t>Příjemci</a:t>
            </a:r>
            <a:r>
              <a:rPr lang="cs-CZ" sz="2200" u="sng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Obce a i jimi zřizované organizace, kraje, subjekty podílející se na realizaci vzdělávacích aktivit, organizační složky státu, příspěvkové organizace organizačních složek státu, spolky, ústavy a jiné NNO.</a:t>
            </a:r>
          </a:p>
          <a:p>
            <a:endParaRPr lang="cs-CZ" sz="2200" dirty="0"/>
          </a:p>
          <a:p>
            <a:r>
              <a:rPr lang="cs-CZ" sz="2200" dirty="0"/>
              <a:t>Dotace </a:t>
            </a:r>
            <a:r>
              <a:rPr lang="cs-CZ" sz="2200" dirty="0" smtClean="0"/>
              <a:t>90 </a:t>
            </a:r>
            <a:r>
              <a:rPr lang="cs-CZ" sz="2200" dirty="0"/>
              <a:t>%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4" y="298741"/>
            <a:ext cx="2175545" cy="16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5585"/>
          </a:xfrm>
        </p:spPr>
        <p:txBody>
          <a:bodyPr/>
          <a:lstStyle/>
          <a:p>
            <a:r>
              <a:rPr lang="cs-CZ" dirty="0"/>
              <a:t>IROP – Rozvoj poskytování soc.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409350"/>
            <a:ext cx="8533778" cy="4439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u="sng" dirty="0" smtClean="0"/>
              <a:t>Typy projektů:</a:t>
            </a:r>
          </a:p>
          <a:p>
            <a:r>
              <a:rPr lang="cs-CZ" sz="2200" dirty="0" smtClean="0"/>
              <a:t>Vybudování polyfunkčního komunitního centra (nákupem, rekonstrukcí jiného objektu).</a:t>
            </a:r>
          </a:p>
          <a:p>
            <a:r>
              <a:rPr lang="cs-CZ" sz="2200" dirty="0" smtClean="0"/>
              <a:t>Vznik a rozvoj infrastruktury  pro zájmové, neformální vzdělávání a celoživotní vzdělávání (stavební práce spojené s výstavbou + přípojka pro přivedení inženýrských sítí a zabezpečení bezbariérovosti).</a:t>
            </a:r>
            <a:endParaRPr lang="cs-CZ" sz="2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0" y="4077049"/>
            <a:ext cx="4678236" cy="2263662"/>
          </a:xfrm>
        </p:spPr>
      </p:pic>
    </p:spTree>
    <p:extLst>
      <p:ext uri="{BB962C8B-B14F-4D97-AF65-F5344CB8AC3E}">
        <p14:creationId xmlns:p14="http://schemas.microsoft.com/office/powerpoint/2010/main" val="19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17989"/>
            <a:ext cx="9532068" cy="1320800"/>
          </a:xfrm>
        </p:spPr>
        <p:txBody>
          <a:bodyPr/>
          <a:lstStyle/>
          <a:p>
            <a:pPr algn="ctr"/>
            <a:r>
              <a:rPr lang="cs-CZ" dirty="0" smtClean="0"/>
              <a:t>PRV – OBNOVA KRAJINY A JEJÍ VYUŽITÍ (LESNICKÁ INFRASTRUKTURA)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8279"/>
            <a:ext cx="8596668" cy="44799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err="1"/>
              <a:t>Fiche</a:t>
            </a:r>
            <a:r>
              <a:rPr lang="cs-CZ" sz="2200" u="sng" dirty="0"/>
              <a:t>: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/>
              <a:t>Investice týkající se infrastruktury související s rozvojem, modernizací nebo přizpůsobením se lesnictví, včetně přístupu k lesní </a:t>
            </a:r>
            <a:r>
              <a:rPr lang="cs-CZ" sz="2200" dirty="0" smtClean="0"/>
              <a:t>půdě. – 2 mil. Kč</a:t>
            </a:r>
            <a:endParaRPr lang="cs-CZ" sz="22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200" u="sng" dirty="0"/>
              <a:t>Příjemci: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FO nebo PO hospodařící v lesích, jsou ve vlastnictví soukromých osob nebo jejich sdružení, spolků s právní působností, VŠ, obcí nebo jejich svazků.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/>
              <a:t>Výše způsobilých výdajů 50 tis. Kč – 5 mil. </a:t>
            </a:r>
            <a:r>
              <a:rPr lang="cs-CZ" sz="2200" dirty="0" smtClean="0"/>
              <a:t>Kč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Dotace 90 %</a:t>
            </a:r>
            <a:endParaRPr lang="cs-CZ" sz="2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4605556"/>
            <a:ext cx="2755649" cy="20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16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PRV – OBNOVA KRAJINY A JEJÍ </a:t>
            </a:r>
            <a:r>
              <a:rPr lang="cs-CZ" dirty="0" smtClean="0"/>
              <a:t>VYUŽITÍ (</a:t>
            </a:r>
            <a:r>
              <a:rPr lang="cs-CZ" dirty="0"/>
              <a:t>LESNICKÁ INFRASTRUKTURA)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7988" y="1761688"/>
            <a:ext cx="8953227" cy="3171039"/>
          </a:xfrm>
        </p:spPr>
        <p:txBody>
          <a:bodyPr/>
          <a:lstStyle/>
          <a:p>
            <a:pPr marL="0" indent="0">
              <a:buNone/>
            </a:pPr>
            <a:r>
              <a:rPr lang="cs-CZ" sz="2200" u="sng" dirty="0"/>
              <a:t>Oblasti podpory:</a:t>
            </a:r>
          </a:p>
          <a:p>
            <a:r>
              <a:rPr lang="cs-CZ" sz="2200" dirty="0"/>
              <a:t>Hmotné a nehmotné investice související s </a:t>
            </a:r>
            <a:r>
              <a:rPr lang="cs-CZ" sz="2200" dirty="0" smtClean="0"/>
              <a:t>rekonstrukcí, budováním a opravou </a:t>
            </a:r>
            <a:r>
              <a:rPr lang="cs-CZ" sz="2200" dirty="0"/>
              <a:t>lesnické infrastruktury – zlepšení kvality, zvýšení hustoty lesních </a:t>
            </a:r>
            <a:r>
              <a:rPr lang="cs-CZ" sz="2200" dirty="0" smtClean="0"/>
              <a:t>cest (kategorie 1L, 2L).</a:t>
            </a:r>
            <a:endParaRPr lang="cs-CZ" sz="2200" dirty="0"/>
          </a:p>
          <a:p>
            <a:r>
              <a:rPr lang="cs-CZ" sz="2200" dirty="0"/>
              <a:t>Obnova nebo výstavba objektů a technického vybavení.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78" y="3879330"/>
            <a:ext cx="3636773" cy="2727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 err="1"/>
              <a:t>Prv</a:t>
            </a:r>
            <a:r>
              <a:rPr lang="cs-CZ" b="1" cap="all" dirty="0"/>
              <a:t> – obnova krajiny a její využití (pozemkové úpravy)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79803"/>
            <a:ext cx="8596668" cy="4061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u="sng" dirty="0" err="1"/>
              <a:t>Fiche</a:t>
            </a:r>
            <a:r>
              <a:rPr lang="cs-CZ" sz="2200" u="sng" dirty="0"/>
              <a:t>: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/>
              <a:t>Investice týkající se infrastruktury související s rozvojem, modernizací nebo přizpůsobením se lesnictví, včetně přístupu zemědělské a lesní půdě a pozemkových úprav</a:t>
            </a:r>
            <a:r>
              <a:rPr lang="cs-CZ" sz="2200" dirty="0" smtClean="0"/>
              <a:t>. – 1 mil. Kč</a:t>
            </a:r>
            <a:endParaRPr lang="cs-CZ" sz="22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200" u="sng" dirty="0"/>
              <a:t>Příjemci: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Obec nebo zemědělský podnikatel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Výše způsobilých výdajů 50 tis. Kč – 5 mil. </a:t>
            </a:r>
            <a:r>
              <a:rPr lang="cs-CZ" sz="2200" dirty="0" smtClean="0"/>
              <a:t>Kč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Dotace 100 %</a:t>
            </a:r>
            <a:endParaRPr lang="cs-CZ" sz="22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93" y="3640821"/>
            <a:ext cx="3413016" cy="2400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17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 err="1"/>
              <a:t>Prv</a:t>
            </a:r>
            <a:r>
              <a:rPr lang="cs-CZ" b="1" cap="all" dirty="0"/>
              <a:t> – obnova krajiny a její využití (pozemkové úpravy)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946247"/>
            <a:ext cx="8978394" cy="2206304"/>
          </a:xfrm>
        </p:spPr>
        <p:txBody>
          <a:bodyPr/>
          <a:lstStyle/>
          <a:p>
            <a:pPr marL="0" indent="0">
              <a:buNone/>
            </a:pPr>
            <a:r>
              <a:rPr lang="cs-CZ" sz="2200" u="sng" dirty="0"/>
              <a:t>Oblasti podpory:</a:t>
            </a:r>
          </a:p>
          <a:p>
            <a:r>
              <a:rPr lang="cs-CZ" sz="2200" dirty="0"/>
              <a:t>Opatření zajišťující zpřístupnění zemědělských a lesních pozemků, ochrana životního prostředí a zachování krajinného rázu.</a:t>
            </a:r>
          </a:p>
          <a:p>
            <a:r>
              <a:rPr lang="cs-CZ" sz="2200" dirty="0"/>
              <a:t>Zvýšení ekologické stability krajiny, protierozní, protipovodňová opatření pro ochranu půdního fondu a vodohospodářská opatření.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90" y="3990180"/>
            <a:ext cx="3021203" cy="2517669"/>
          </a:xfrm>
        </p:spPr>
      </p:pic>
    </p:spTree>
    <p:extLst>
      <p:ext uri="{BB962C8B-B14F-4D97-AF65-F5344CB8AC3E}">
        <p14:creationId xmlns:p14="http://schemas.microsoft.com/office/powerpoint/2010/main" val="348785119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1085</TotalTime>
  <Words>1626</Words>
  <Application>Microsoft Office PowerPoint</Application>
  <PresentationFormat>Širokoúhlá obrazovka</PresentationFormat>
  <Paragraphs>191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Wingdings</vt:lpstr>
      <vt:lpstr>Wingdings 3</vt:lpstr>
      <vt:lpstr>Fazeta</vt:lpstr>
      <vt:lpstr>Dotace poskytované přes MAS Šipka</vt:lpstr>
      <vt:lpstr>IROP - DOPRAVA</vt:lpstr>
      <vt:lpstr>IROP - DOPRAVA</vt:lpstr>
      <vt:lpstr>IROP – Rozvoj poskytování soc. služeb</vt:lpstr>
      <vt:lpstr>IROP – Rozvoj poskytování soc. služeb</vt:lpstr>
      <vt:lpstr>PRV – OBNOVA KRAJINY A JEJÍ VYUŽITÍ (LESNICKÁ INFRASTRUKTURA)</vt:lpstr>
      <vt:lpstr>PRV – OBNOVA KRAJINY A JEJÍ VYUŽITÍ (LESNICKÁ INFRASTRUKTURA)</vt:lpstr>
      <vt:lpstr>Prv – obnova krajiny a její využití (pozemkové úpravy)</vt:lpstr>
      <vt:lpstr>Prv – obnova krajiny a její využití (pozemkové úpravy)</vt:lpstr>
      <vt:lpstr>Prv – obnova krajiny a její využití (protipovodňová opatření)</vt:lpstr>
      <vt:lpstr>Prv – obnova krajiny a její využití (protipovodňová opatření)</vt:lpstr>
      <vt:lpstr>PRV – OBNOVA KRAJINY A JEJÍ VYUŽITÍ (NEPRODUKTIVNÍ INVESTICE V LESE)</vt:lpstr>
      <vt:lpstr>PRV – OBNOVA KRAJINY A JEJÍ VYUŽITÍ (NEPRODUKTIVNÍ INVESTICE V LESE)</vt:lpstr>
      <vt:lpstr>PRV – VYTVOŘENÍ PRAC. MÍSTA NA VENKOVĚ (LESNICTVÍ)</vt:lpstr>
      <vt:lpstr>PRV – VYTVOŘENÍ PRAC. MÍSTA NA VENKOVĚ (LESNICTVÍ)</vt:lpstr>
      <vt:lpstr>Dotace poskytované přímo z jednotlivých OP  mimo MAS Šipka</vt:lpstr>
      <vt:lpstr>iROP – IZS | HZSCR přes kraje</vt:lpstr>
      <vt:lpstr> – Sociální integrace |KODUS a podporované byty</vt:lpstr>
      <vt:lpstr>OP ŽP – zateplování veřejných budov</vt:lpstr>
      <vt:lpstr>OP ŽP – energetické úspory v bytových domech</vt:lpstr>
      <vt:lpstr>iROP – Infrastruktura pro předškolní vzdělávání</vt:lpstr>
      <vt:lpstr>IROP - Kultura</vt:lpstr>
      <vt:lpstr>OP ŽP – čistota vody</vt:lpstr>
      <vt:lpstr>OP ŽP – zpracování odpadu</vt:lpstr>
      <vt:lpstr>OP ŽP – ochrana přírody</vt:lpstr>
      <vt:lpstr>OPŽP - Opatření proti suchu</vt:lpstr>
      <vt:lpstr>Veřejné osvětlení - EFEKT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Dotace poskytované MAS Šipka</dc:title>
  <dc:creator>MAS Šipka</dc:creator>
  <cp:lastModifiedBy>Jakub Černý</cp:lastModifiedBy>
  <cp:revision>63</cp:revision>
  <dcterms:created xsi:type="dcterms:W3CDTF">2016-07-21T05:38:16Z</dcterms:created>
  <dcterms:modified xsi:type="dcterms:W3CDTF">2016-08-17T08:57:50Z</dcterms:modified>
</cp:coreProperties>
</file>